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3D43-2055-4DE3-BEF8-3B7E2577DECD}" type="datetimeFigureOut">
              <a:rPr lang="en-US" smtClean="0"/>
              <a:pPr/>
              <a:t>12/28/2013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9650-1AF1-436B-8D3C-3B97B6BC0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lt-LT" b="1" dirty="0"/>
              <a:t>Taisyklės ir </a:t>
            </a:r>
            <a:r>
              <a:rPr lang="lt-LT" b="1" dirty="0" smtClean="0"/>
              <a:t>ribos ankstyvojo amžiaus vaikams. </a:t>
            </a:r>
            <a:br>
              <a:rPr lang="lt-LT" b="1" dirty="0" smtClean="0"/>
            </a:br>
            <a:r>
              <a:rPr lang="lt-LT" b="1" dirty="0" smtClean="0"/>
              <a:t>Teigiamas dėmesys.</a:t>
            </a:r>
            <a:endParaRPr lang="en-US" dirty="0"/>
          </a:p>
        </p:txBody>
      </p:sp>
      <p:sp>
        <p:nvSpPr>
          <p:cNvPr id="5" name="Paantraštė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14634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KAIP, UGDANT VAIKĄ</a:t>
            </a:r>
          </a:p>
          <a:p>
            <a:r>
              <a:rPr lang="en-US" b="1" dirty="0"/>
              <a:t>NAUDOTIS TAISYKLĖMIS</a:t>
            </a:r>
          </a:p>
          <a:p>
            <a:r>
              <a:rPr lang="en-US" b="1" dirty="0"/>
              <a:t>IR </a:t>
            </a:r>
            <a:r>
              <a:rPr lang="en-US" b="1" dirty="0" smtClean="0"/>
              <a:t>RIBOMIS</a:t>
            </a:r>
          </a:p>
          <a:p>
            <a:endParaRPr lang="en-US" sz="2400" b="1" dirty="0" smtClean="0"/>
          </a:p>
          <a:p>
            <a:r>
              <a:rPr lang="lt-LT" sz="2400" b="1" dirty="0" smtClean="0"/>
              <a:t>Pradinių klasių mokytoja </a:t>
            </a:r>
            <a:r>
              <a:rPr lang="lt-LT" sz="2400" b="1" dirty="0" err="1" smtClean="0"/>
              <a:t>Eslanda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Mikavičienė</a:t>
            </a: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471858" cy="1162050"/>
          </a:xfrm>
        </p:spPr>
        <p:txBody>
          <a:bodyPr>
            <a:normAutofit/>
          </a:bodyPr>
          <a:lstStyle/>
          <a:p>
            <a:r>
              <a:rPr lang="pt-BR" sz="2800" dirty="0"/>
              <a:t>Teigiamas dėmesys,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gyrimas ir atlygis</a:t>
            </a:r>
            <a:endParaRPr lang="en-US" sz="2800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>
            <a:normAutofit fontScale="92500" lnSpcReduction="20000"/>
          </a:bodyPr>
          <a:lstStyle/>
          <a:p>
            <a:endParaRPr lang="en-US" sz="3200" dirty="0"/>
          </a:p>
          <a:p>
            <a:r>
              <a:rPr lang="en-US" sz="3600" b="1" dirty="0" smtClean="0"/>
              <a:t>Kai </a:t>
            </a:r>
            <a:r>
              <a:rPr lang="lt-LT" sz="3600" b="1" dirty="0" smtClean="0"/>
              <a:t>vaikui</a:t>
            </a:r>
            <a:r>
              <a:rPr lang="en-US" sz="3600" b="1" dirty="0" smtClean="0"/>
              <a:t> </a:t>
            </a:r>
            <a:endParaRPr lang="lt-LT" sz="3600" b="1" dirty="0" smtClean="0"/>
          </a:p>
          <a:p>
            <a:r>
              <a:rPr lang="lt-LT" sz="3600" b="1" dirty="0" smtClean="0"/>
              <a:t>rodomas</a:t>
            </a:r>
          </a:p>
          <a:p>
            <a:r>
              <a:rPr lang="lt-LT" sz="3600" b="1" dirty="0" smtClean="0"/>
              <a:t>dėmesys</a:t>
            </a:r>
            <a:r>
              <a:rPr lang="lt-LT" sz="3600" b="1" dirty="0"/>
              <a:t>, </a:t>
            </a:r>
            <a:endParaRPr lang="lt-LT" sz="3600" b="1" dirty="0" smtClean="0"/>
          </a:p>
          <a:p>
            <a:r>
              <a:rPr lang="lt-LT" sz="3600" b="1" dirty="0" smtClean="0"/>
              <a:t>vaikas įgyja</a:t>
            </a:r>
            <a:r>
              <a:rPr lang="en-US" sz="3600" b="1" dirty="0" smtClean="0"/>
              <a:t> </a:t>
            </a:r>
            <a:endParaRPr lang="lt-LT" sz="3600" b="1" dirty="0" smtClean="0"/>
          </a:p>
          <a:p>
            <a:r>
              <a:rPr lang="lt-LT" sz="3600" b="1" dirty="0" smtClean="0"/>
              <a:t>daugiau </a:t>
            </a:r>
            <a:endParaRPr lang="en-US" sz="3600" b="1" dirty="0" smtClean="0"/>
          </a:p>
          <a:p>
            <a:r>
              <a:rPr lang="lt-LT" sz="3600" b="1" dirty="0" smtClean="0"/>
              <a:t>pasitikėjimo</a:t>
            </a:r>
            <a:endParaRPr lang="lt-LT" sz="3600" b="1" dirty="0"/>
          </a:p>
          <a:p>
            <a:r>
              <a:rPr lang="lt-LT" sz="3600" b="1" dirty="0" smtClean="0"/>
              <a:t>savimi ir jaučia</a:t>
            </a:r>
          </a:p>
          <a:p>
            <a:r>
              <a:rPr lang="lt-LT" sz="3600" b="1" dirty="0" smtClean="0"/>
              <a:t>savo vertę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142984"/>
            <a:ext cx="5111750" cy="495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Teigiamas dėmesys</a:t>
            </a:r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357158" y="1357298"/>
            <a:ext cx="8572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lt-LT" sz="2400" dirty="0" smtClean="0"/>
              <a:t>Dėmesys </a:t>
            </a:r>
            <a:r>
              <a:rPr lang="lt-LT" sz="2400" dirty="0"/>
              <a:t>svarbus vaiko raidai, kaip valgis ir gėrimas. Kai vaikui rodomas dėmesys, </a:t>
            </a:r>
            <a:r>
              <a:rPr lang="lt-LT" sz="2400" dirty="0" smtClean="0"/>
              <a:t>vaikas</a:t>
            </a:r>
            <a:r>
              <a:rPr lang="en-US" sz="2400" dirty="0" smtClean="0"/>
              <a:t> </a:t>
            </a:r>
            <a:r>
              <a:rPr lang="lt-LT" sz="2400" dirty="0" smtClean="0"/>
              <a:t>įgyja </a:t>
            </a:r>
            <a:r>
              <a:rPr lang="lt-LT" sz="2400" dirty="0"/>
              <a:t>daugiau </a:t>
            </a:r>
            <a:r>
              <a:rPr lang="lt-LT" sz="2400" dirty="0" smtClean="0"/>
              <a:t>pasitikėjimo </a:t>
            </a:r>
            <a:r>
              <a:rPr lang="lt-LT" sz="2400" dirty="0"/>
              <a:t>savimi ir jaučia savo vertę. Tai taip pat sukuria gerą vaikų </a:t>
            </a:r>
            <a:r>
              <a:rPr lang="lt-LT" sz="2400" dirty="0" smtClean="0"/>
              <a:t>ir</a:t>
            </a:r>
            <a:r>
              <a:rPr lang="en-US" sz="2400" dirty="0" smtClean="0"/>
              <a:t> </a:t>
            </a:r>
            <a:r>
              <a:rPr lang="lt-LT" sz="2400" dirty="0" smtClean="0"/>
              <a:t>tėvų </a:t>
            </a:r>
            <a:r>
              <a:rPr lang="lt-LT" sz="2400" dirty="0"/>
              <a:t>ryšį.</a:t>
            </a:r>
          </a:p>
          <a:p>
            <a:r>
              <a:rPr lang="lt-LT" sz="2400" dirty="0"/>
              <a:t>Vaikams </a:t>
            </a:r>
            <a:r>
              <a:rPr lang="lt-LT" sz="2400" dirty="0" smtClean="0"/>
              <a:t>patinka</a:t>
            </a:r>
            <a:r>
              <a:rPr lang="lt-LT" sz="2400" dirty="0"/>
              <a:t>, kai jūs rodote dėmesį, dauguma vaikų padarys viską, kad jūs </a:t>
            </a:r>
            <a:r>
              <a:rPr lang="lt-LT" sz="2400" dirty="0" smtClean="0"/>
              <a:t>atkreiptumėt</a:t>
            </a:r>
            <a:r>
              <a:rPr lang="en-US" sz="2400" dirty="0" smtClean="0"/>
              <a:t> </a:t>
            </a:r>
            <a:r>
              <a:rPr lang="lt-LT" sz="2400" dirty="0" smtClean="0"/>
              <a:t>dėmesį</a:t>
            </a:r>
            <a:r>
              <a:rPr lang="lt-LT" sz="2400" dirty="0"/>
              <a:t>. Tačiau kai kurie vaikai dėmesio neprašo. Be abejo, tokiems vaikams taip </a:t>
            </a:r>
            <a:r>
              <a:rPr lang="lt-LT" sz="2400" dirty="0" smtClean="0"/>
              <a:t>pat</a:t>
            </a:r>
            <a:r>
              <a:rPr lang="en-US" sz="2400" dirty="0" smtClean="0"/>
              <a:t> </a:t>
            </a:r>
            <a:r>
              <a:rPr lang="lt-LT" sz="2400" dirty="0" smtClean="0"/>
              <a:t>reikia </a:t>
            </a:r>
            <a:r>
              <a:rPr lang="lt-LT" sz="2400" dirty="0"/>
              <a:t>dėmesio.</a:t>
            </a:r>
          </a:p>
          <a:p>
            <a:r>
              <a:rPr lang="lt-LT" sz="2400" dirty="0"/>
              <a:t>Kai kurie vaikai sulaukia tėvų dėmesio </a:t>
            </a:r>
            <a:r>
              <a:rPr lang="lt-LT" sz="2400" dirty="0" smtClean="0"/>
              <a:t>tik </a:t>
            </a:r>
            <a:r>
              <a:rPr lang="lt-LT" sz="2400" dirty="0"/>
              <a:t>tuomet, kai padaro ką nors blogo. Labai </a:t>
            </a:r>
            <a:r>
              <a:rPr lang="lt-LT" sz="2400" dirty="0" smtClean="0"/>
              <a:t>gaila,</a:t>
            </a:r>
            <a:r>
              <a:rPr lang="en-US" sz="2400" dirty="0" smtClean="0"/>
              <a:t> </a:t>
            </a:r>
            <a:r>
              <a:rPr lang="lt-LT" sz="2400" dirty="0" smtClean="0"/>
              <a:t>tačiau </a:t>
            </a:r>
            <a:r>
              <a:rPr lang="lt-LT" sz="2400" dirty="0"/>
              <a:t>tokiu atveju vaiko neigiamas elgesys </a:t>
            </a:r>
            <a:r>
              <a:rPr lang="lt-LT" sz="2400" dirty="0" smtClean="0"/>
              <a:t>tik stiprės</a:t>
            </a:r>
            <a:r>
              <a:rPr lang="lt-LT" sz="2400" dirty="0"/>
              <a:t>. Skirdami vaikui laiko ir rodydami </a:t>
            </a:r>
            <a:r>
              <a:rPr lang="lt-LT" sz="2400" dirty="0" smtClean="0"/>
              <a:t>dėmesį</a:t>
            </a:r>
            <a:r>
              <a:rPr lang="en-US" sz="2400" dirty="0" smtClean="0"/>
              <a:t> </a:t>
            </a:r>
            <a:r>
              <a:rPr lang="lt-LT" sz="2400" dirty="0" smtClean="0"/>
              <a:t>jo tinkamam </a:t>
            </a:r>
            <a:r>
              <a:rPr lang="lt-LT" sz="2400" dirty="0"/>
              <a:t>elgesiui, jūs užkirsite kelią dėmesio reikalavimui neigiamu būdu.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PATARIMAI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en-US" sz="3800" b="1" dirty="0" smtClean="0"/>
              <a:t>GALITE </a:t>
            </a:r>
            <a:r>
              <a:rPr lang="en-US" sz="3800" b="1" dirty="0"/>
              <a:t>RODYTI DĖMESĮ ĮVAIRIAIS BŪDAIS:</a:t>
            </a:r>
          </a:p>
          <a:p>
            <a:pPr>
              <a:buNone/>
            </a:pPr>
            <a:r>
              <a:rPr lang="en-US" sz="3800" b="1" dirty="0" smtClean="0"/>
              <a:t>     </a:t>
            </a:r>
            <a:r>
              <a:rPr lang="lt-LT" sz="3800" b="1" dirty="0" smtClean="0"/>
              <a:t>Rodyti </a:t>
            </a:r>
            <a:r>
              <a:rPr lang="lt-LT" sz="3800" b="1" dirty="0"/>
              <a:t>susidomėjimą:</a:t>
            </a:r>
          </a:p>
          <a:p>
            <a:r>
              <a:rPr lang="lt-LT" sz="3800" dirty="0" smtClean="0"/>
              <a:t>atkreipkite </a:t>
            </a:r>
            <a:r>
              <a:rPr lang="lt-LT" sz="3800" dirty="0"/>
              <a:t>vaiko dėmesį;</a:t>
            </a:r>
          </a:p>
          <a:p>
            <a:r>
              <a:rPr lang="fi-FI" sz="3800" dirty="0" smtClean="0"/>
              <a:t>paklauskite</a:t>
            </a:r>
            <a:r>
              <a:rPr lang="fi-FI" sz="3800" dirty="0"/>
              <a:t>, ką vaikas veikia ar kas jam </a:t>
            </a:r>
            <a:r>
              <a:rPr lang="fi-FI" sz="3800" dirty="0" smtClean="0"/>
              <a:t>nutiko</a:t>
            </a:r>
            <a:r>
              <a:rPr lang="fi-FI" sz="3800" dirty="0"/>
              <a:t>;</a:t>
            </a:r>
          </a:p>
          <a:p>
            <a:r>
              <a:rPr lang="lt-LT" sz="3800" dirty="0" smtClean="0"/>
              <a:t>išklausykite atsakymą ir teigiamai į jį reaguokite</a:t>
            </a:r>
            <a:r>
              <a:rPr lang="en-US" sz="3800" dirty="0" smtClean="0"/>
              <a:t>.</a:t>
            </a:r>
            <a:endParaRPr lang="en-US" sz="3800" dirty="0"/>
          </a:p>
          <a:p>
            <a:pPr>
              <a:buNone/>
            </a:pPr>
            <a:r>
              <a:rPr lang="sv-SE" sz="3800" b="1" dirty="0" smtClean="0"/>
              <a:t>     Drauge </a:t>
            </a:r>
            <a:r>
              <a:rPr lang="sv-SE" sz="3800" b="1" dirty="0"/>
              <a:t>atlikti ką nors malonaus:</a:t>
            </a:r>
          </a:p>
          <a:p>
            <a:r>
              <a:rPr lang="fi-FI" sz="3800" dirty="0" smtClean="0"/>
              <a:t>įvertinkite</a:t>
            </a:r>
            <a:r>
              <a:rPr lang="fi-FI" sz="3800" dirty="0"/>
              <a:t>, kiek laiko turite;</a:t>
            </a:r>
          </a:p>
          <a:p>
            <a:r>
              <a:rPr lang="lt-LT" sz="3800" dirty="0" smtClean="0"/>
              <a:t>atkreipkite </a:t>
            </a:r>
            <a:r>
              <a:rPr lang="lt-LT" sz="3800" dirty="0"/>
              <a:t>vaiko dėmesį ir paklauskite ką </a:t>
            </a:r>
            <a:r>
              <a:rPr lang="lt-LT" sz="3800" dirty="0" smtClean="0"/>
              <a:t>jam patiktų </a:t>
            </a:r>
            <a:r>
              <a:rPr lang="lt-LT" sz="3800" dirty="0"/>
              <a:t>drauge</a:t>
            </a:r>
          </a:p>
          <a:p>
            <a:pPr>
              <a:buNone/>
            </a:pPr>
            <a:r>
              <a:rPr lang="en-US" sz="3800" dirty="0" smtClean="0"/>
              <a:t>      </a:t>
            </a:r>
            <a:r>
              <a:rPr lang="lt-LT" sz="3800" dirty="0" smtClean="0"/>
              <a:t>su jumis veikti</a:t>
            </a:r>
            <a:r>
              <a:rPr lang="en-US" sz="3800" dirty="0" smtClean="0"/>
              <a:t>;</a:t>
            </a:r>
            <a:endParaRPr lang="en-US" sz="3800" dirty="0"/>
          </a:p>
          <a:p>
            <a:r>
              <a:rPr lang="lt-LT" sz="3800" dirty="0" smtClean="0"/>
              <a:t>jeigu </a:t>
            </a:r>
            <a:r>
              <a:rPr lang="lt-LT" sz="3800" dirty="0"/>
              <a:t>idėja yra gera, kartu ją </a:t>
            </a:r>
            <a:r>
              <a:rPr lang="lt-LT" sz="3800" dirty="0" smtClean="0"/>
              <a:t>įgyvendinkite</a:t>
            </a:r>
            <a:r>
              <a:rPr lang="en-US" sz="3800" dirty="0" smtClean="0"/>
              <a:t>,</a:t>
            </a:r>
            <a:r>
              <a:rPr lang="lt-LT" sz="3800" dirty="0" smtClean="0"/>
              <a:t> </a:t>
            </a:r>
            <a:r>
              <a:rPr lang="lt-LT" sz="3800" dirty="0"/>
              <a:t>jeigu idėja</a:t>
            </a:r>
          </a:p>
          <a:p>
            <a:pPr>
              <a:buNone/>
            </a:pPr>
            <a:r>
              <a:rPr lang="en-US" sz="3800" dirty="0" smtClean="0"/>
              <a:t>     </a:t>
            </a:r>
            <a:r>
              <a:rPr lang="lt-LT" sz="3800" dirty="0" err="1" smtClean="0"/>
              <a:t>neti</a:t>
            </a:r>
            <a:r>
              <a:rPr lang="lt-LT" sz="3800" dirty="0" smtClean="0"/>
              <a:t> </a:t>
            </a:r>
            <a:r>
              <a:rPr lang="lt-LT" sz="3800" dirty="0" err="1"/>
              <a:t>nkama</a:t>
            </a:r>
            <a:r>
              <a:rPr lang="lt-LT" sz="3800" dirty="0"/>
              <a:t>, paklauskite ką dar </a:t>
            </a:r>
            <a:r>
              <a:rPr lang="lt-LT" sz="3800" dirty="0" smtClean="0"/>
              <a:t>j</a:t>
            </a:r>
            <a:r>
              <a:rPr lang="en-US" sz="3800" dirty="0" err="1" smtClean="0"/>
              <a:t>i</a:t>
            </a:r>
            <a:r>
              <a:rPr lang="lt-LT" sz="3800" dirty="0" smtClean="0"/>
              <a:t>s </a:t>
            </a:r>
            <a:r>
              <a:rPr lang="lt-LT" sz="3800" dirty="0"/>
              <a:t>norėtų </a:t>
            </a:r>
            <a:r>
              <a:rPr lang="lt-LT" sz="3800" dirty="0" smtClean="0"/>
              <a:t>veikti</a:t>
            </a:r>
            <a:r>
              <a:rPr lang="en-US" sz="3800" dirty="0" smtClean="0"/>
              <a:t>;</a:t>
            </a:r>
            <a:endParaRPr lang="lt-LT" sz="3800" dirty="0"/>
          </a:p>
          <a:p>
            <a:r>
              <a:rPr lang="sv-SE" sz="3800" dirty="0"/>
              <a:t>arba pats ką nors pasiūlykite.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4734" cy="941372"/>
          </a:xfrm>
        </p:spPr>
        <p:txBody>
          <a:bodyPr>
            <a:noAutofit/>
          </a:bodyPr>
          <a:lstStyle/>
          <a:p>
            <a:r>
              <a:rPr lang="pt-BR" sz="2800" dirty="0" smtClean="0"/>
              <a:t>Teigiamas dėmesys, </a:t>
            </a:r>
            <a:br>
              <a:rPr lang="pt-BR" sz="2800" dirty="0" smtClean="0"/>
            </a:br>
            <a:r>
              <a:rPr lang="pt-BR" sz="2800" dirty="0" smtClean="0"/>
              <a:t>gyrimas ir atlygis</a:t>
            </a:r>
            <a:endParaRPr lang="en-US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8982" cy="4691063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sz="4800" b="1" dirty="0"/>
              <a:t>Dėmesys sukuria </a:t>
            </a:r>
            <a:endParaRPr lang="en-US" sz="4800" b="1" dirty="0" smtClean="0"/>
          </a:p>
          <a:p>
            <a:pPr algn="ctr"/>
            <a:r>
              <a:rPr lang="lt-LT" sz="4800" b="1" dirty="0" smtClean="0"/>
              <a:t>gerą</a:t>
            </a:r>
            <a:endParaRPr lang="lt-LT" sz="4800" b="1" dirty="0"/>
          </a:p>
          <a:p>
            <a:pPr algn="ctr"/>
            <a:r>
              <a:rPr lang="lt-LT" sz="4800" b="1" dirty="0"/>
              <a:t>vaikų ir </a:t>
            </a:r>
            <a:endParaRPr lang="en-US" sz="4800" b="1" dirty="0" smtClean="0"/>
          </a:p>
          <a:p>
            <a:pPr algn="ctr"/>
            <a:r>
              <a:rPr lang="lt-LT" sz="4800" b="1" dirty="0" smtClean="0"/>
              <a:t>tėvų </a:t>
            </a:r>
            <a:endParaRPr lang="en-US" sz="4800" b="1" dirty="0" smtClean="0"/>
          </a:p>
          <a:p>
            <a:pPr algn="ctr"/>
            <a:r>
              <a:rPr lang="lt-LT" sz="4800" b="1" dirty="0" smtClean="0"/>
              <a:t>ryšį</a:t>
            </a:r>
            <a:r>
              <a:rPr lang="lt-LT" sz="4800" b="1" dirty="0"/>
              <a:t>.</a:t>
            </a:r>
            <a:endParaRPr lang="en-US" sz="4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285860"/>
            <a:ext cx="5111750" cy="455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Gyrimas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357158" y="1166842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 smtClean="0"/>
              <a:t>Pagirti vaiką visai nesunku! Kiekvieną dieną vaikai daro </a:t>
            </a:r>
            <a:r>
              <a:rPr lang="en-US" sz="2800" dirty="0" smtClean="0"/>
              <a:t>tai</a:t>
            </a:r>
            <a:r>
              <a:rPr lang="lt-LT" sz="2800" dirty="0" smtClean="0"/>
              <a:t>, už ką galima juos pagirti</a:t>
            </a:r>
            <a:r>
              <a:rPr lang="en-US" sz="2800" dirty="0" smtClean="0"/>
              <a:t> </a:t>
            </a:r>
            <a:r>
              <a:rPr lang="en-US" sz="2800" dirty="0"/>
              <a:t>.</a:t>
            </a:r>
          </a:p>
          <a:p>
            <a:r>
              <a:rPr lang="lt-LT" sz="2800" dirty="0"/>
              <a:t>Pagyrimų niekada nebus per daug. Kai kurie vaikai nieko </a:t>
            </a:r>
            <a:r>
              <a:rPr lang="lt-LT" sz="2800" dirty="0" smtClean="0"/>
              <a:t>ypatingo </a:t>
            </a:r>
            <a:r>
              <a:rPr lang="lt-LT" sz="2800" dirty="0"/>
              <a:t>nepadaro, tačiau net ir </a:t>
            </a:r>
            <a:r>
              <a:rPr lang="lt-LT" sz="2800" dirty="0" smtClean="0"/>
              <a:t>už</a:t>
            </a:r>
            <a:r>
              <a:rPr lang="en-US" sz="2800" dirty="0" smtClean="0"/>
              <a:t> </a:t>
            </a:r>
            <a:r>
              <a:rPr lang="fi-FI" sz="2800" dirty="0" smtClean="0"/>
              <a:t>įprastus </a:t>
            </a:r>
            <a:r>
              <a:rPr lang="fi-FI" sz="2800" dirty="0"/>
              <a:t>dalykus vaikai yra verti pagyrimo.</a:t>
            </a:r>
          </a:p>
          <a:p>
            <a:r>
              <a:rPr lang="lt-LT" sz="2800" dirty="0" smtClean="0"/>
              <a:t>Yra trys gyrimo žingsniai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lt-LT" sz="2800" dirty="0"/>
              <a:t>• atkreipkite vaiko dėmesį: žiūrėkite į vaiką ir pakvieskite vardu;</a:t>
            </a:r>
          </a:p>
          <a:p>
            <a:r>
              <a:rPr lang="lt-LT" sz="2800" dirty="0"/>
              <a:t>• pasakykite ką nors gero apie vaiką: sakykite tai, ką vaikas pajėgus suprasti ir kas </a:t>
            </a:r>
            <a:r>
              <a:rPr lang="lt-LT" sz="2800" dirty="0" smtClean="0"/>
              <a:t>jam</a:t>
            </a:r>
            <a:r>
              <a:rPr lang="en-US" sz="2800" dirty="0" smtClean="0"/>
              <a:t> </a:t>
            </a:r>
            <a:r>
              <a:rPr lang="lt-LT" sz="2800" dirty="0" smtClean="0"/>
              <a:t>patiktų</a:t>
            </a:r>
            <a:r>
              <a:rPr lang="lt-LT" sz="2800" dirty="0"/>
              <a:t>;</a:t>
            </a:r>
          </a:p>
          <a:p>
            <a:r>
              <a:rPr lang="lt-LT" sz="2800" dirty="0"/>
              <a:t>• pasakykite vaikui konkrečiai, ką gero </a:t>
            </a:r>
            <a:r>
              <a:rPr lang="lt-LT" sz="2800" dirty="0" smtClean="0"/>
              <a:t>j</a:t>
            </a:r>
            <a:r>
              <a:rPr lang="en-US" sz="2800" dirty="0" err="1" smtClean="0"/>
              <a:t>i</a:t>
            </a:r>
            <a:r>
              <a:rPr lang="lt-LT" sz="2800" dirty="0" smtClean="0"/>
              <a:t>s </a:t>
            </a:r>
            <a:r>
              <a:rPr lang="lt-LT" sz="2800" dirty="0"/>
              <a:t>padarė.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PATARIMAI</a:t>
            </a:r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285720" y="1582340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dirty="0"/>
              <a:t>• </a:t>
            </a:r>
            <a:r>
              <a:rPr lang="fi-FI" sz="3000" dirty="0"/>
              <a:t>Girkite tuoj pat po to, kai vaikas pasielgė </a:t>
            </a:r>
            <a:r>
              <a:rPr lang="fi-FI" sz="3000" dirty="0" smtClean="0"/>
              <a:t>tinkamai</a:t>
            </a:r>
            <a:r>
              <a:rPr lang="fi-FI" sz="3000" dirty="0"/>
              <a:t>,</a:t>
            </a:r>
          </a:p>
          <a:p>
            <a:r>
              <a:rPr lang="lt-LT" sz="3000" dirty="0"/>
              <a:t>kad </a:t>
            </a:r>
            <a:r>
              <a:rPr lang="lt-LT" sz="3000" dirty="0" smtClean="0"/>
              <a:t>jis </a:t>
            </a:r>
            <a:r>
              <a:rPr lang="lt-LT" sz="3000" dirty="0"/>
              <a:t>suprastų už ką yra giriamas.</a:t>
            </a:r>
          </a:p>
          <a:p>
            <a:r>
              <a:rPr lang="lt-LT" sz="3000" dirty="0"/>
              <a:t>• Pagirkite, kai vaikas pasielgė taip, kaip buvo prašomas.</a:t>
            </a:r>
          </a:p>
          <a:p>
            <a:r>
              <a:rPr lang="en-US" sz="3000" dirty="0"/>
              <a:t>• </a:t>
            </a:r>
            <a:r>
              <a:rPr lang="lt-LT" sz="3000" dirty="0" smtClean="0"/>
              <a:t>Girkite besąlygiškai (neužsiminkite apie ankstesnį blogą elgesį</a:t>
            </a:r>
            <a:r>
              <a:rPr lang="en-US" sz="3000" dirty="0" smtClean="0"/>
              <a:t>).</a:t>
            </a:r>
            <a:endParaRPr lang="en-US" sz="3000" dirty="0"/>
          </a:p>
          <a:p>
            <a:r>
              <a:rPr lang="en-US" sz="3000" dirty="0"/>
              <a:t>• </a:t>
            </a:r>
            <a:r>
              <a:rPr lang="lt-LT" sz="3000" dirty="0" smtClean="0"/>
              <a:t>Negirkite už netinkamą elgesį</a:t>
            </a:r>
            <a:r>
              <a:rPr lang="en-US" sz="3000" dirty="0" smtClean="0"/>
              <a:t>.</a:t>
            </a:r>
            <a:endParaRPr lang="lt-LT" sz="3000" dirty="0"/>
          </a:p>
          <a:p>
            <a:r>
              <a:rPr lang="lt-LT" sz="3000" dirty="0"/>
              <a:t>• Būkite nuoširdus ir visuomet sakykite tai, ką iš </a:t>
            </a:r>
            <a:r>
              <a:rPr lang="lt-LT" sz="3000" dirty="0" smtClean="0"/>
              <a:t>tikrųjų </a:t>
            </a:r>
            <a:r>
              <a:rPr lang="lt-LT" sz="3000" dirty="0"/>
              <a:t>galvojate. Vaikai jaučia, </a:t>
            </a:r>
            <a:r>
              <a:rPr lang="lt-LT" sz="3000" dirty="0" smtClean="0"/>
              <a:t>kai</a:t>
            </a:r>
            <a:r>
              <a:rPr lang="en-US" sz="3000" dirty="0" smtClean="0"/>
              <a:t> </a:t>
            </a:r>
            <a:r>
              <a:rPr lang="lt-LT" sz="3000" dirty="0" smtClean="0"/>
              <a:t>jūs perdedate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/>
              <a:t>Atlygis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214282" y="1428736"/>
            <a:ext cx="86439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</a:t>
            </a:r>
            <a:r>
              <a:rPr lang="lt-LT" sz="3200" dirty="0" smtClean="0"/>
              <a:t>Gerą </a:t>
            </a:r>
            <a:r>
              <a:rPr lang="lt-LT" sz="3200" dirty="0"/>
              <a:t>poveikį gali turėti pagyrimo ir atlygio derinys. Atlygis naudojamas taip pat </a:t>
            </a:r>
            <a:r>
              <a:rPr lang="lt-LT" sz="3200" dirty="0" smtClean="0"/>
              <a:t>kaip</a:t>
            </a:r>
            <a:r>
              <a:rPr lang="en-US" sz="3200" dirty="0" smtClean="0"/>
              <a:t> </a:t>
            </a:r>
            <a:r>
              <a:rPr lang="lt-LT" sz="3200" dirty="0" smtClean="0"/>
              <a:t>gyrimas. Kai </a:t>
            </a:r>
            <a:r>
              <a:rPr lang="lt-LT" sz="3200" dirty="0"/>
              <a:t>kurie tėvai atlygina vaikams ne pagyrimu, bet pinigais ar saldainiais</a:t>
            </a:r>
            <a:r>
              <a:rPr lang="lt-LT" sz="3200" dirty="0" smtClean="0"/>
              <a:t>.</a:t>
            </a:r>
            <a:r>
              <a:rPr lang="en-US" sz="3200" dirty="0" smtClean="0"/>
              <a:t> </a:t>
            </a:r>
            <a:r>
              <a:rPr lang="lt-LT" sz="3200" dirty="0" smtClean="0"/>
              <a:t>Tačiau būkite</a:t>
            </a:r>
            <a:r>
              <a:rPr lang="en-US" sz="3200" dirty="0" smtClean="0"/>
              <a:t> </a:t>
            </a:r>
            <a:r>
              <a:rPr lang="lt-LT" sz="3200" dirty="0" smtClean="0"/>
              <a:t>atsargūs</a:t>
            </a:r>
            <a:r>
              <a:rPr lang="lt-LT" sz="3200" dirty="0"/>
              <a:t>, nes vaikai gali tapti priklausomi nuo dovanų. </a:t>
            </a:r>
            <a:r>
              <a:rPr lang="en-US" sz="3200" dirty="0" smtClean="0"/>
              <a:t>    </a:t>
            </a:r>
            <a:r>
              <a:rPr lang="lt-LT" sz="3200" dirty="0" smtClean="0"/>
              <a:t>Pavyzdžiui</a:t>
            </a:r>
            <a:r>
              <a:rPr lang="lt-LT" sz="3200" dirty="0"/>
              <a:t>, </a:t>
            </a:r>
            <a:r>
              <a:rPr lang="lt-LT" sz="3200" dirty="0" smtClean="0"/>
              <a:t>jie</a:t>
            </a:r>
            <a:r>
              <a:rPr lang="en-US" sz="3200" dirty="0" smtClean="0"/>
              <a:t> </a:t>
            </a:r>
            <a:r>
              <a:rPr lang="lt-LT" sz="3200" dirty="0" smtClean="0"/>
              <a:t>plaus indus tik tuomet, jeigu ką nors už tai duosite. Atlygis gali būti nematerialus: apkabinimas, bučinys, pasakos skaitymas ar kita </a:t>
            </a:r>
            <a:r>
              <a:rPr lang="fi-FI" sz="3200" dirty="0" smtClean="0"/>
              <a:t>veikla</a:t>
            </a:r>
            <a:r>
              <a:rPr lang="fi-FI" sz="3200" dirty="0"/>
              <a:t>, kuri </a:t>
            </a:r>
            <a:r>
              <a:rPr lang="fi-FI" sz="3200" dirty="0" smtClean="0"/>
              <a:t>patinka </a:t>
            </a:r>
            <a:r>
              <a:rPr lang="fi-FI" sz="3200" dirty="0"/>
              <a:t>vaikui.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4282" y="273050"/>
            <a:ext cx="4429156" cy="1084248"/>
          </a:xfrm>
        </p:spPr>
        <p:txBody>
          <a:bodyPr>
            <a:noAutofit/>
          </a:bodyPr>
          <a:lstStyle/>
          <a:p>
            <a:r>
              <a:rPr lang="pt-BR" sz="2800" dirty="0" smtClean="0"/>
              <a:t>Teigiamas dėmesys, </a:t>
            </a:r>
            <a:br>
              <a:rPr lang="pt-BR" sz="2800" dirty="0" smtClean="0"/>
            </a:br>
            <a:r>
              <a:rPr lang="pt-BR" sz="2800" dirty="0" smtClean="0"/>
              <a:t>gyrimas ir atlygis</a:t>
            </a:r>
            <a:endParaRPr lang="en-US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4400" b="1" dirty="0"/>
              <a:t>Gerą poveikį </a:t>
            </a:r>
            <a:endParaRPr lang="en-US" sz="4400" b="1" dirty="0" smtClean="0"/>
          </a:p>
          <a:p>
            <a:pPr algn="ctr"/>
            <a:r>
              <a:rPr lang="lt-LT" sz="4400" b="1" dirty="0" smtClean="0"/>
              <a:t>gali </a:t>
            </a:r>
            <a:r>
              <a:rPr lang="lt-LT" sz="4400" b="1" dirty="0"/>
              <a:t>turėti</a:t>
            </a:r>
          </a:p>
          <a:p>
            <a:pPr algn="ctr"/>
            <a:r>
              <a:rPr lang="lt-LT" sz="4400" b="1" dirty="0" smtClean="0"/>
              <a:t>pagyrimo </a:t>
            </a:r>
          </a:p>
          <a:p>
            <a:pPr algn="ctr"/>
            <a:r>
              <a:rPr lang="lt-LT" sz="4400" b="1" dirty="0" smtClean="0"/>
              <a:t>ir atlygio derinys</a:t>
            </a:r>
            <a:r>
              <a:rPr lang="lt-LT" sz="4400" dirty="0" smtClean="0"/>
              <a:t>.</a:t>
            </a:r>
            <a:endParaRPr lang="lt-LT" sz="4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44" y="642918"/>
            <a:ext cx="5111750" cy="566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Ko tėvai trokšta savo vaikams?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428596" y="1305342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/>
              <a:t>Kiekvienas </a:t>
            </a:r>
            <a:r>
              <a:rPr lang="lt-LT" sz="2800" dirty="0" smtClean="0"/>
              <a:t>tėtis/mama </a:t>
            </a:r>
            <a:r>
              <a:rPr lang="lt-LT" sz="2800" dirty="0"/>
              <a:t>jaučiasi atsakingas už savo vaiką ir trokšta, kad jo vaikas </a:t>
            </a:r>
            <a:r>
              <a:rPr lang="lt-LT" sz="2800" dirty="0" smtClean="0"/>
              <a:t>užaugtų</a:t>
            </a:r>
            <a:r>
              <a:rPr lang="en-US" sz="2800" dirty="0" smtClean="0"/>
              <a:t> </a:t>
            </a:r>
            <a:r>
              <a:rPr lang="lt-LT" sz="2800" dirty="0" smtClean="0"/>
              <a:t>laimingu</a:t>
            </a:r>
            <a:r>
              <a:rPr lang="en-US" sz="2800" dirty="0" smtClean="0"/>
              <a:t> </a:t>
            </a:r>
            <a:r>
              <a:rPr lang="lt-LT" sz="2800" dirty="0" smtClean="0"/>
              <a:t>ir</a:t>
            </a:r>
            <a:r>
              <a:rPr lang="en-US" sz="2800" dirty="0" smtClean="0"/>
              <a:t> </a:t>
            </a:r>
            <a:r>
              <a:rPr lang="lt-LT" sz="2800" dirty="0" smtClean="0"/>
              <a:t>sveiku žmogumi. </a:t>
            </a:r>
          </a:p>
          <a:p>
            <a:r>
              <a:rPr lang="lt-LT" sz="2800" b="1" dirty="0" smtClean="0"/>
              <a:t>Kiekvienas vaikas turi keturis pagrindinius poreikius:</a:t>
            </a:r>
          </a:p>
          <a:p>
            <a:r>
              <a:rPr lang="lt-LT" sz="2800" dirty="0" smtClean="0"/>
              <a:t>• </a:t>
            </a:r>
            <a:r>
              <a:rPr lang="lt-LT" sz="2800" dirty="0"/>
              <a:t>saugumo poreikį: turėti vieta, kur </a:t>
            </a:r>
            <a:r>
              <a:rPr lang="lt-LT" sz="2800" dirty="0" smtClean="0"/>
              <a:t>jis </a:t>
            </a:r>
            <a:r>
              <a:rPr lang="lt-LT" sz="2800" dirty="0"/>
              <a:t>jaustųsi jaukiai, galėtų būti savimi ir </a:t>
            </a:r>
            <a:r>
              <a:rPr lang="lt-LT" sz="2800" dirty="0" smtClean="0"/>
              <a:t>atsipalaiduoti</a:t>
            </a:r>
            <a:r>
              <a:rPr lang="en-US" sz="2800" dirty="0" smtClean="0"/>
              <a:t>;</a:t>
            </a:r>
            <a:endParaRPr lang="en-US" sz="2800" dirty="0"/>
          </a:p>
          <a:p>
            <a:r>
              <a:rPr lang="lt-LT" sz="2800" dirty="0" smtClean="0"/>
              <a:t>• poreikį ugdyti savo asmenines savybes ir talentus;</a:t>
            </a:r>
          </a:p>
          <a:p>
            <a:r>
              <a:rPr lang="lt-LT" sz="2800" dirty="0" smtClean="0"/>
              <a:t>• </a:t>
            </a:r>
            <a:r>
              <a:rPr lang="lt-LT" sz="2800" dirty="0"/>
              <a:t>poreikį ugdyti bendravimo su kitais gebėjimus;</a:t>
            </a:r>
          </a:p>
          <a:p>
            <a:r>
              <a:rPr lang="lt-LT" sz="2800" dirty="0"/>
              <a:t>• poreikį sužinoti , koks yra „pasaulis”, kas jame </a:t>
            </a:r>
            <a:r>
              <a:rPr lang="lt-LT" sz="2800" dirty="0" smtClean="0"/>
              <a:t>vyksta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PATARIMAI PRADINUKŲ TĖVAMS: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428596" y="1357298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/>
              <a:t>• </a:t>
            </a:r>
            <a:r>
              <a:rPr lang="fi-FI" sz="3600" dirty="0"/>
              <a:t>Girkite vaiką, kai jis gerai pasielgia.</a:t>
            </a:r>
          </a:p>
          <a:p>
            <a:r>
              <a:rPr lang="lt-LT" sz="3600" dirty="0"/>
              <a:t>• Negąsdinkite pasekmėmis, ypač tomis, kurių negalite </a:t>
            </a:r>
            <a:r>
              <a:rPr lang="lt-LT" sz="3600" dirty="0" smtClean="0"/>
              <a:t>įgyvendinti.</a:t>
            </a:r>
            <a:endParaRPr lang="lt-LT" sz="3600" dirty="0"/>
          </a:p>
          <a:p>
            <a:r>
              <a:rPr lang="lt-LT" sz="3600" dirty="0" smtClean="0"/>
              <a:t>• </a:t>
            </a:r>
            <a:r>
              <a:rPr lang="lt-LT" sz="3600" dirty="0"/>
              <a:t>Abu tėvai turi taikyti vaikui tas pačias taisykles ir draudimus.</a:t>
            </a:r>
          </a:p>
          <a:p>
            <a:r>
              <a:rPr lang="lt-LT" sz="3600" dirty="0"/>
              <a:t>• Auklėkite teisingu savo </a:t>
            </a:r>
            <a:r>
              <a:rPr lang="lt-LT" sz="3600" dirty="0" smtClean="0"/>
              <a:t>paties </a:t>
            </a:r>
            <a:r>
              <a:rPr lang="lt-LT" sz="3600" dirty="0"/>
              <a:t>pavyzdžiu!</a:t>
            </a:r>
          </a:p>
          <a:p>
            <a:r>
              <a:rPr lang="en-US" sz="3600" dirty="0"/>
              <a:t>• </a:t>
            </a:r>
            <a:r>
              <a:rPr lang="lt-LT" sz="3600" dirty="0" smtClean="0"/>
              <a:t>Švelninkite taisykles vaikui augant, tačiau kontroliuokite vaiko elgesį.</a:t>
            </a:r>
            <a:endParaRPr lang="lt-L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Taisyklės ir ribos yra </a:t>
            </a:r>
            <a:r>
              <a:rPr lang="pt-BR" b="1" dirty="0" smtClean="0"/>
              <a:t>būtinos</a:t>
            </a:r>
            <a:r>
              <a:rPr lang="pt-BR" b="1" dirty="0"/>
              <a:t>!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214282" y="1500174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 smtClean="0"/>
              <a:t>     Vaikus supantis pasaulis yra labai platus</a:t>
            </a:r>
            <a:r>
              <a:rPr lang="en-US" sz="3200" dirty="0" smtClean="0"/>
              <a:t>. </a:t>
            </a:r>
            <a:r>
              <a:rPr lang="lt-LT" sz="3200" dirty="0" smtClean="0"/>
              <a:t>Kartais</a:t>
            </a:r>
            <a:r>
              <a:rPr lang="en-US" sz="3200" dirty="0" smtClean="0"/>
              <a:t> </a:t>
            </a:r>
            <a:r>
              <a:rPr lang="lt-LT" sz="3200" dirty="0" smtClean="0"/>
              <a:t>jiems</a:t>
            </a:r>
            <a:r>
              <a:rPr lang="en-US" sz="3200" dirty="0" smtClean="0"/>
              <a:t> </a:t>
            </a:r>
            <a:r>
              <a:rPr lang="lt-LT" sz="3200" dirty="0" smtClean="0"/>
              <a:t> sunku suprasti</a:t>
            </a:r>
            <a:r>
              <a:rPr lang="en-US" sz="3200" dirty="0" smtClean="0"/>
              <a:t>, </a:t>
            </a:r>
            <a:r>
              <a:rPr lang="lt-LT" sz="3200" dirty="0" smtClean="0"/>
              <a:t>kas vyksta</a:t>
            </a:r>
            <a:r>
              <a:rPr lang="en-US" sz="3200" dirty="0" smtClean="0"/>
              <a:t>. </a:t>
            </a:r>
            <a:r>
              <a:rPr lang="lt-LT" sz="3200" dirty="0" smtClean="0"/>
              <a:t>Jiems</a:t>
            </a:r>
            <a:r>
              <a:rPr lang="en-US" sz="3200" dirty="0" smtClean="0"/>
              <a:t> </a:t>
            </a:r>
            <a:r>
              <a:rPr lang="lt-LT" sz="3200" dirty="0" smtClean="0"/>
              <a:t>reikia </a:t>
            </a:r>
            <a:r>
              <a:rPr lang="lt-LT" sz="3200" dirty="0"/>
              <a:t>daug išmokti , o tam kad išmoktų, </a:t>
            </a:r>
            <a:r>
              <a:rPr lang="lt-LT" sz="3200" dirty="0" smtClean="0"/>
              <a:t>reikalingas suaugusiųjų </a:t>
            </a:r>
            <a:r>
              <a:rPr lang="lt-LT" sz="3200" dirty="0"/>
              <a:t>vadovavimas ir palaikymas.</a:t>
            </a:r>
          </a:p>
          <a:p>
            <a:r>
              <a:rPr lang="en-US" sz="3200" dirty="0" smtClean="0"/>
              <a:t>    Kai </a:t>
            </a:r>
            <a:r>
              <a:rPr lang="lt-LT" sz="3200" dirty="0" smtClean="0"/>
              <a:t>vaikams</a:t>
            </a:r>
            <a:r>
              <a:rPr lang="en-US" sz="3200" dirty="0" smtClean="0"/>
              <a:t> </a:t>
            </a:r>
            <a:r>
              <a:rPr lang="lt-LT" sz="3200" dirty="0" smtClean="0"/>
              <a:t>aiškinate</a:t>
            </a:r>
            <a:r>
              <a:rPr lang="en-US" sz="3200" dirty="0" smtClean="0"/>
              <a:t>, </a:t>
            </a:r>
            <a:r>
              <a:rPr lang="lt-LT" sz="3200" dirty="0" smtClean="0"/>
              <a:t>kam</a:t>
            </a:r>
            <a:r>
              <a:rPr lang="en-US" sz="3200" dirty="0" smtClean="0"/>
              <a:t> </a:t>
            </a:r>
            <a:r>
              <a:rPr lang="lt-LT" sz="3200" dirty="0" smtClean="0"/>
              <a:t>jūs</a:t>
            </a:r>
            <a:r>
              <a:rPr lang="en-US" sz="3200" dirty="0" smtClean="0"/>
              <a:t> </a:t>
            </a:r>
            <a:r>
              <a:rPr lang="lt-LT" sz="3200" dirty="0" smtClean="0"/>
              <a:t>pritariate</a:t>
            </a:r>
            <a:r>
              <a:rPr lang="en-US" sz="3200" dirty="0" smtClean="0"/>
              <a:t> </a:t>
            </a:r>
            <a:r>
              <a:rPr lang="lt-LT" sz="3200" dirty="0" smtClean="0"/>
              <a:t>ir</a:t>
            </a:r>
            <a:r>
              <a:rPr lang="en-US" sz="3200" dirty="0" smtClean="0"/>
              <a:t> </a:t>
            </a:r>
            <a:r>
              <a:rPr lang="lt-LT" sz="3200" dirty="0" smtClean="0"/>
              <a:t>kam</a:t>
            </a:r>
            <a:r>
              <a:rPr lang="en-US" sz="3200" dirty="0" smtClean="0"/>
              <a:t> </a:t>
            </a:r>
            <a:r>
              <a:rPr lang="lt-LT" sz="3200" dirty="0" smtClean="0"/>
              <a:t>nepritariate</a:t>
            </a:r>
            <a:r>
              <a:rPr lang="en-US" sz="3200" dirty="0" smtClean="0"/>
              <a:t>, </a:t>
            </a:r>
            <a:r>
              <a:rPr lang="lt-LT" sz="3200" dirty="0" smtClean="0"/>
              <a:t>jie</a:t>
            </a:r>
            <a:r>
              <a:rPr lang="en-US" sz="3200" dirty="0" smtClean="0"/>
              <a:t> </a:t>
            </a:r>
            <a:r>
              <a:rPr lang="lt-LT" sz="3200" dirty="0" smtClean="0"/>
              <a:t>sužino</a:t>
            </a:r>
            <a:r>
              <a:rPr lang="en-US" sz="3200" dirty="0" smtClean="0"/>
              <a:t>, </a:t>
            </a:r>
            <a:r>
              <a:rPr lang="lt-LT" sz="3200" dirty="0" smtClean="0"/>
              <a:t>kas</a:t>
            </a:r>
            <a:r>
              <a:rPr lang="en-US" sz="3200" dirty="0" smtClean="0"/>
              <a:t> </a:t>
            </a:r>
            <a:r>
              <a:rPr lang="lt-LT" sz="3200" dirty="0" smtClean="0"/>
              <a:t>yra</a:t>
            </a:r>
            <a:r>
              <a:rPr lang="en-US" sz="3200" dirty="0" smtClean="0"/>
              <a:t> </a:t>
            </a:r>
            <a:r>
              <a:rPr lang="lt-LT" sz="3200" dirty="0" smtClean="0"/>
              <a:t>svarbu</a:t>
            </a:r>
            <a:r>
              <a:rPr lang="en-US" sz="3200" dirty="0" smtClean="0"/>
              <a:t> </a:t>
            </a:r>
            <a:r>
              <a:rPr lang="lt-LT" sz="3200" dirty="0" smtClean="0"/>
              <a:t>gyvenime</a:t>
            </a:r>
            <a:r>
              <a:rPr lang="en-US" sz="3200" dirty="0" smtClean="0"/>
              <a:t>.</a:t>
            </a:r>
            <a:endParaRPr lang="en-US" sz="3200" dirty="0"/>
          </a:p>
          <a:p>
            <a:r>
              <a:rPr lang="lt-LT" sz="3200" dirty="0"/>
              <a:t>Kai nustatote aiškias taisykles ir ribas, vaikai žino, ko iš jų yra </a:t>
            </a:r>
            <a:r>
              <a:rPr lang="lt-LT" sz="3200" dirty="0" smtClean="0"/>
              <a:t>tikimasi</a:t>
            </a:r>
            <a:r>
              <a:rPr lang="lt-LT" sz="3200" dirty="0"/>
              <a:t>. Tai </a:t>
            </a:r>
            <a:r>
              <a:rPr lang="lt-LT" sz="3200" dirty="0" smtClean="0"/>
              <a:t>leidžia</a:t>
            </a:r>
            <a:r>
              <a:rPr lang="en-US" sz="3200" dirty="0" smtClean="0"/>
              <a:t> </a:t>
            </a:r>
            <a:r>
              <a:rPr lang="fi-FI" sz="3200" dirty="0" smtClean="0"/>
              <a:t>vaikams jaustis </a:t>
            </a:r>
            <a:r>
              <a:rPr lang="fi-FI" sz="3200" dirty="0"/>
              <a:t>saugiai ir </a:t>
            </a:r>
            <a:r>
              <a:rPr lang="fi-FI" sz="3200" dirty="0" smtClean="0"/>
              <a:t>užtikrinai.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Kokios taisyklės yra geros?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357158" y="1305342"/>
            <a:ext cx="84296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t-LT" sz="2800" dirty="0" smtClean="0"/>
          </a:p>
          <a:p>
            <a:r>
              <a:rPr lang="lt-LT" sz="2800" b="1" dirty="0" smtClean="0"/>
              <a:t>Geros </a:t>
            </a:r>
            <a:r>
              <a:rPr lang="lt-LT" sz="2800" b="1" dirty="0"/>
              <a:t>taisyklės yra</a:t>
            </a:r>
            <a:r>
              <a:rPr lang="lt-LT" sz="2800" dirty="0"/>
              <a:t>:</a:t>
            </a:r>
          </a:p>
          <a:p>
            <a:r>
              <a:rPr lang="en-US" sz="2800" dirty="0"/>
              <a:t>• </a:t>
            </a:r>
            <a:r>
              <a:rPr lang="lt-LT" sz="2800" dirty="0" smtClean="0"/>
              <a:t>Suformuluotos teigiamai. Pavyzdžiui:</a:t>
            </a:r>
            <a:r>
              <a:rPr lang="en-US" sz="2800" dirty="0" smtClean="0"/>
              <a:t> „</a:t>
            </a:r>
            <a:r>
              <a:rPr lang="lt-LT" sz="2800" dirty="0" smtClean="0"/>
              <a:t>Pakabink paltą ant pakabos</a:t>
            </a:r>
            <a:r>
              <a:rPr lang="en-US" sz="2800" dirty="0" smtClean="0"/>
              <a:t>“, </a:t>
            </a:r>
            <a:r>
              <a:rPr lang="en-US" sz="2800" dirty="0"/>
              <a:t>o ne </a:t>
            </a:r>
            <a:r>
              <a:rPr lang="en-US" sz="2800" dirty="0" smtClean="0"/>
              <a:t>„</a:t>
            </a:r>
            <a:r>
              <a:rPr lang="lt-LT" sz="2800" dirty="0" smtClean="0"/>
              <a:t>Nepalik palto numesto </a:t>
            </a:r>
            <a:r>
              <a:rPr lang="lt-LT" sz="2800" dirty="0"/>
              <a:t>ant grindų“.</a:t>
            </a:r>
          </a:p>
          <a:p>
            <a:r>
              <a:rPr lang="en-US" sz="2800" dirty="0" smtClean="0"/>
              <a:t>• </a:t>
            </a:r>
            <a:r>
              <a:rPr lang="lt-LT" sz="2800" dirty="0" smtClean="0"/>
              <a:t>Skirtos asmeniškai vaikui, naudojant „tu”. Pavyzdžiui</a:t>
            </a:r>
            <a:r>
              <a:rPr lang="lt-LT" sz="2800" dirty="0" smtClean="0"/>
              <a:t>: </a:t>
            </a:r>
            <a:r>
              <a:rPr lang="en-US" sz="2800" dirty="0" smtClean="0"/>
              <a:t>„</a:t>
            </a:r>
            <a:r>
              <a:rPr lang="lt-LT" sz="2800" dirty="0" smtClean="0"/>
              <a:t>Erikai, tu turi sutvarkyti žaislus, kai baigi</a:t>
            </a:r>
          </a:p>
          <a:p>
            <a:r>
              <a:rPr lang="lt-LT" sz="2800" dirty="0" smtClean="0"/>
              <a:t>žaisti ”, o ne „Žaislai turi būti sutvarkyti baigus žaisti ”.</a:t>
            </a:r>
          </a:p>
          <a:p>
            <a:r>
              <a:rPr lang="lt-LT" sz="2800" dirty="0" smtClean="0"/>
              <a:t>• </a:t>
            </a:r>
            <a:r>
              <a:rPr lang="lt-LT" sz="2800" dirty="0"/>
              <a:t>Taikykite taisykles </a:t>
            </a:r>
            <a:r>
              <a:rPr lang="lt-LT" sz="2800" dirty="0" smtClean="0"/>
              <a:t>tik tiems </a:t>
            </a:r>
            <a:r>
              <a:rPr lang="lt-LT" sz="2800" dirty="0"/>
              <a:t>dalykams, kurie yra </a:t>
            </a:r>
            <a:r>
              <a:rPr lang="lt-LT" sz="2800" dirty="0" smtClean="0"/>
              <a:t>tikrai </a:t>
            </a:r>
            <a:r>
              <a:rPr lang="lt-LT" sz="2800" dirty="0"/>
              <a:t>svarbūs. Jeigu bus perdaug </a:t>
            </a:r>
            <a:r>
              <a:rPr lang="lt-LT" sz="2800" dirty="0" smtClean="0"/>
              <a:t>taisyklių, </a:t>
            </a:r>
            <a:r>
              <a:rPr lang="fi-FI" sz="2800" dirty="0" smtClean="0"/>
              <a:t>vaikui </a:t>
            </a:r>
            <a:r>
              <a:rPr lang="fi-FI" sz="2800" dirty="0"/>
              <a:t>bus sunku visas jas įsiminti ir </a:t>
            </a:r>
            <a:r>
              <a:rPr lang="fi-FI" sz="2800" dirty="0" smtClean="0"/>
              <a:t>laikytis</a:t>
            </a:r>
            <a:r>
              <a:rPr lang="fi-FI" sz="2800" dirty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 smtClean="0"/>
              <a:t>Kaip</a:t>
            </a:r>
            <a:r>
              <a:rPr lang="en-US" b="1" dirty="0" smtClean="0"/>
              <a:t> </a:t>
            </a:r>
            <a:r>
              <a:rPr lang="lt-LT" b="1" dirty="0" smtClean="0"/>
              <a:t>nustatyti ribas ir duoti nurodymus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Stačiakampis 2"/>
          <p:cNvSpPr/>
          <p:nvPr/>
        </p:nvSpPr>
        <p:spPr>
          <a:xfrm>
            <a:off x="214282" y="1857364"/>
            <a:ext cx="86439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b="1" dirty="0"/>
              <a:t>Geras būdas nustatyti ribas ir duoti nurodymus yra pabrėžti teisingą elgesį:</a:t>
            </a:r>
          </a:p>
          <a:p>
            <a:r>
              <a:rPr lang="lt-LT" sz="3200" dirty="0"/>
              <a:t>• </a:t>
            </a:r>
            <a:r>
              <a:rPr lang="lt-LT" sz="3200" dirty="0" smtClean="0"/>
              <a:t>Įsitikinkite, </a:t>
            </a:r>
            <a:r>
              <a:rPr lang="lt-LT" sz="3200" dirty="0"/>
              <a:t>kad vaikas sutelkęs dėmesį į jus, žiūrėkite </a:t>
            </a:r>
            <a:r>
              <a:rPr lang="lt-LT" sz="3200" dirty="0" smtClean="0"/>
              <a:t>jam </a:t>
            </a:r>
            <a:r>
              <a:rPr lang="lt-LT" sz="3200" dirty="0"/>
              <a:t>į akis, pasilenkite.</a:t>
            </a:r>
          </a:p>
          <a:p>
            <a:r>
              <a:rPr lang="fi-FI" sz="3200" dirty="0"/>
              <a:t>• Pasakykite </a:t>
            </a:r>
            <a:r>
              <a:rPr lang="fi-FI" sz="3200" dirty="0" smtClean="0"/>
              <a:t>tiksliai </a:t>
            </a:r>
            <a:r>
              <a:rPr lang="fi-FI" sz="3200" dirty="0"/>
              <a:t>ką vaikas padarė negerai: „Jonai, tu valgai rankomis.”</a:t>
            </a:r>
          </a:p>
          <a:p>
            <a:r>
              <a:rPr lang="lt-LT" sz="3200" dirty="0"/>
              <a:t>• Pasakykite vaikui kaip </a:t>
            </a:r>
            <a:r>
              <a:rPr lang="lt-LT" sz="3200" dirty="0" smtClean="0"/>
              <a:t>jis </a:t>
            </a:r>
            <a:r>
              <a:rPr lang="lt-LT" sz="3200" dirty="0"/>
              <a:t>turėtų </a:t>
            </a:r>
            <a:r>
              <a:rPr lang="lt-LT" sz="3200" dirty="0" smtClean="0"/>
              <a:t>elgtis: </a:t>
            </a:r>
            <a:r>
              <a:rPr lang="lt-LT" sz="3200" dirty="0"/>
              <a:t>„Valgyk šaukštu ar šakute.”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84182"/>
          </a:xfrm>
        </p:spPr>
        <p:txBody>
          <a:bodyPr>
            <a:normAutofit/>
          </a:bodyPr>
          <a:lstStyle/>
          <a:p>
            <a:r>
              <a:rPr lang="lt-LT" sz="2800" dirty="0"/>
              <a:t>Taisyklės ir ribos</a:t>
            </a:r>
            <a:endParaRPr lang="en-US" sz="280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lt-LT" sz="4000" b="1" dirty="0" smtClean="0"/>
              <a:t>Paaiškinkite</a:t>
            </a:r>
            <a:r>
              <a:rPr lang="en-US" sz="4000" b="1" dirty="0" smtClean="0"/>
              <a:t> </a:t>
            </a:r>
            <a:r>
              <a:rPr lang="lt-LT" sz="4000" b="1" dirty="0" smtClean="0"/>
              <a:t>tinkamo</a:t>
            </a:r>
            <a:endParaRPr lang="en-US" sz="4000" b="1" dirty="0"/>
          </a:p>
          <a:p>
            <a:r>
              <a:rPr lang="lt-LT" sz="4000" b="1" dirty="0" smtClean="0"/>
              <a:t>elgesio</a:t>
            </a:r>
            <a:r>
              <a:rPr lang="en-US" sz="4000" b="1" dirty="0" smtClean="0"/>
              <a:t> </a:t>
            </a:r>
            <a:r>
              <a:rPr lang="lt-LT" sz="4000" b="1" dirty="0" smtClean="0"/>
              <a:t>naudą</a:t>
            </a:r>
            <a:r>
              <a:rPr lang="en-US" sz="4000" b="1" dirty="0" smtClean="0"/>
              <a:t> </a:t>
            </a:r>
            <a:r>
              <a:rPr lang="lt-LT" sz="4000" b="1" dirty="0" smtClean="0"/>
              <a:t>ir</a:t>
            </a:r>
            <a:r>
              <a:rPr lang="en-US" sz="4000" b="1" dirty="0" smtClean="0"/>
              <a:t> </a:t>
            </a:r>
            <a:r>
              <a:rPr lang="lt-LT" sz="4000" b="1" dirty="0" smtClean="0"/>
              <a:t>venkite</a:t>
            </a:r>
            <a:endParaRPr lang="en-US" sz="4000" b="1" dirty="0"/>
          </a:p>
          <a:p>
            <a:r>
              <a:rPr lang="lt-LT" sz="4000" b="1" dirty="0"/>
              <a:t>aptarinėti blogą elgesį.</a:t>
            </a:r>
            <a:endParaRPr lang="en-US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690667"/>
            <a:ext cx="5111750" cy="501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85720" y="642918"/>
            <a:ext cx="85011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6000" dirty="0" smtClean="0"/>
              <a:t>Ribokite</a:t>
            </a:r>
            <a:r>
              <a:rPr lang="en-US" sz="6000" dirty="0" smtClean="0"/>
              <a:t> </a:t>
            </a:r>
            <a:r>
              <a:rPr lang="lt-LT" sz="6000" dirty="0" smtClean="0"/>
              <a:t>bausmes – vaikas išmoksta elgtis kitaip ne baudžiamas, o giriamas</a:t>
            </a:r>
            <a:r>
              <a:rPr lang="en-US" sz="6000" dirty="0" smtClean="0"/>
              <a:t>, </a:t>
            </a:r>
            <a:r>
              <a:rPr lang="lt-LT" sz="6000" dirty="0" smtClean="0"/>
              <a:t>skatinamas ir matydamas gerus pavyzdžius</a:t>
            </a:r>
            <a:r>
              <a:rPr lang="en-US" sz="6000" dirty="0" smtClean="0"/>
              <a:t>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Autofit/>
          </a:bodyPr>
          <a:lstStyle/>
          <a:p>
            <a:r>
              <a:rPr lang="lt-LT" sz="7200" b="1" dirty="0"/>
              <a:t>Teigiamas dėmesys,</a:t>
            </a:r>
            <a:br>
              <a:rPr lang="lt-LT" sz="7200" b="1" dirty="0"/>
            </a:br>
            <a:r>
              <a:rPr lang="lt-LT" sz="7200" b="1" dirty="0" smtClean="0"/>
              <a:t>gyrimas ir atlygis</a:t>
            </a:r>
            <a:endParaRPr lang="lt-LT" sz="7200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KAIP TINKAMAI</a:t>
            </a:r>
          </a:p>
          <a:p>
            <a:r>
              <a:rPr lang="en-US" b="1" dirty="0"/>
              <a:t>RODYTI DĖMESĮ BEI</a:t>
            </a:r>
          </a:p>
          <a:p>
            <a:r>
              <a:rPr lang="en-US" b="1" dirty="0"/>
              <a:t>SKATINTI VAIKĄ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/>
              <a:t>Teigiamas dėmesys ir </a:t>
            </a:r>
            <a:r>
              <a:rPr lang="lt-LT" b="1" dirty="0" smtClean="0"/>
              <a:t>paskatinimas </a:t>
            </a:r>
            <a:r>
              <a:rPr lang="lt-LT" b="1" dirty="0"/>
              <a:t>yra svarbu!</a:t>
            </a:r>
            <a:endParaRPr lang="en-US" dirty="0"/>
          </a:p>
        </p:txBody>
      </p:sp>
      <p:sp>
        <p:nvSpPr>
          <p:cNvPr id="4" name="Stačiakampis 3"/>
          <p:cNvSpPr/>
          <p:nvPr/>
        </p:nvSpPr>
        <p:spPr>
          <a:xfrm>
            <a:off x="642910" y="1443840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    </a:t>
            </a:r>
          </a:p>
          <a:p>
            <a:r>
              <a:rPr lang="en-US" sz="2400" dirty="0" smtClean="0"/>
              <a:t>     </a:t>
            </a:r>
            <a:r>
              <a:rPr lang="lt-LT" sz="2400" dirty="0" smtClean="0"/>
              <a:t>Vaikai turi žinoti , kai jie ką nors padaro gerai. Kai vaikui gerai sekasi mokykloje, jis bus laimingas, jei jį pagirsite. Kai vaikas padeda jums tvarkytis, o jūs paskatinate jo </a:t>
            </a:r>
            <a:r>
              <a:rPr lang="lt-LT" sz="2400" dirty="0" err="1" smtClean="0"/>
              <a:t>ger</a:t>
            </a:r>
            <a:r>
              <a:rPr lang="en-US" sz="2400" dirty="0" smtClean="0"/>
              <a:t>ą </a:t>
            </a:r>
            <a:r>
              <a:rPr lang="lt-LT" sz="2400" dirty="0" smtClean="0"/>
              <a:t>elgesį</a:t>
            </a:r>
            <a:r>
              <a:rPr lang="lt-LT" sz="2400" dirty="0"/>
              <a:t>, </a:t>
            </a:r>
            <a:r>
              <a:rPr lang="lt-LT" sz="2400" dirty="0" smtClean="0"/>
              <a:t>jis </a:t>
            </a:r>
            <a:r>
              <a:rPr lang="lt-LT" sz="2400" dirty="0"/>
              <a:t>jums padės ir kitą kartą. Be to, rodydami dėmesį ir </a:t>
            </a:r>
            <a:r>
              <a:rPr lang="lt-LT" sz="2400" dirty="0" smtClean="0"/>
              <a:t>skatindami </a:t>
            </a:r>
            <a:r>
              <a:rPr lang="lt-LT" sz="2400" dirty="0"/>
              <a:t>pasieksite dar </a:t>
            </a:r>
            <a:r>
              <a:rPr lang="lt-LT" sz="2400" dirty="0" smtClean="0"/>
              <a:t>daugiau</a:t>
            </a:r>
            <a:r>
              <a:rPr lang="en-US" sz="2400" dirty="0" smtClean="0"/>
              <a:t> </a:t>
            </a:r>
            <a:r>
              <a:rPr lang="lt-LT" sz="2400" dirty="0" smtClean="0"/>
              <a:t>– stiprinsite </a:t>
            </a:r>
            <a:r>
              <a:rPr lang="lt-LT" sz="2400" dirty="0"/>
              <a:t>vaiko </a:t>
            </a:r>
            <a:r>
              <a:rPr lang="lt-LT" sz="2400" dirty="0" smtClean="0"/>
              <a:t>pasitikėjimą </a:t>
            </a:r>
            <a:r>
              <a:rPr lang="lt-LT" sz="2400" dirty="0"/>
              <a:t>savimi. Tai yra labai svarbu vaiko </a:t>
            </a:r>
            <a:r>
              <a:rPr lang="lt-LT" sz="2400" dirty="0" smtClean="0"/>
              <a:t>dabartinei </a:t>
            </a:r>
            <a:r>
              <a:rPr lang="lt-LT" sz="2400" dirty="0"/>
              <a:t>ir </a:t>
            </a:r>
            <a:r>
              <a:rPr lang="lt-LT" sz="2400" dirty="0" smtClean="0"/>
              <a:t>būsimai</a:t>
            </a:r>
            <a:r>
              <a:rPr lang="en-US" sz="2400" dirty="0" smtClean="0"/>
              <a:t> </a:t>
            </a:r>
            <a:r>
              <a:rPr lang="lt-LT" sz="2400" dirty="0" smtClean="0"/>
              <a:t>raidai</a:t>
            </a:r>
            <a:r>
              <a:rPr lang="en-US" sz="2400" dirty="0" smtClean="0"/>
              <a:t>!</a:t>
            </a:r>
            <a:endParaRPr lang="en-US" sz="2400" dirty="0"/>
          </a:p>
          <a:p>
            <a:r>
              <a:rPr lang="lt-LT" sz="2400" dirty="0"/>
              <a:t>Dėmesys ir </a:t>
            </a:r>
            <a:r>
              <a:rPr lang="lt-LT" sz="2400" dirty="0" smtClean="0"/>
              <a:t>skatinimas </a:t>
            </a:r>
            <a:r>
              <a:rPr lang="lt-LT" sz="2400" dirty="0"/>
              <a:t>veikia tarsi burtai. Pabandykite, ir stebėkite kaip sparčiai </a:t>
            </a:r>
            <a:r>
              <a:rPr lang="lt-LT" sz="2400" dirty="0" smtClean="0"/>
              <a:t>keičiasi</a:t>
            </a:r>
            <a:r>
              <a:rPr lang="en-US" sz="2400" dirty="0" smtClean="0"/>
              <a:t> </a:t>
            </a:r>
            <a:r>
              <a:rPr lang="lt-LT" sz="2400" dirty="0" smtClean="0"/>
              <a:t>reikalai </a:t>
            </a:r>
            <a:r>
              <a:rPr lang="lt-LT" sz="2400" dirty="0"/>
              <a:t>namuose. Viskas vyksta draugiškiau. O kuriam tėčiui ar mamai tai </a:t>
            </a:r>
            <a:r>
              <a:rPr lang="lt-LT" sz="2400" dirty="0" smtClean="0"/>
              <a:t>nepatiktų</a:t>
            </a:r>
            <a:r>
              <a:rPr lang="lt-LT" sz="2400" dirty="0"/>
              <a:t>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PATARIMAI</a:t>
            </a:r>
            <a:endParaRPr lang="en-US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     JEIGU </a:t>
            </a:r>
            <a:r>
              <a:rPr lang="en-US" b="1" dirty="0"/>
              <a:t>DAŽNAI RODYSITE DĖMESĮ </a:t>
            </a:r>
            <a:r>
              <a:rPr lang="en-US" b="1" dirty="0" smtClean="0"/>
              <a:t>VAIKAMS IR </a:t>
            </a:r>
            <a:r>
              <a:rPr lang="en-US" b="1" dirty="0"/>
              <a:t>JUOS SKATINSITE,</a:t>
            </a:r>
          </a:p>
          <a:p>
            <a:r>
              <a:rPr lang="lt-LT" dirty="0" smtClean="0"/>
              <a:t>jie </a:t>
            </a:r>
            <a:r>
              <a:rPr lang="lt-LT" dirty="0"/>
              <a:t>geriau supras kas yra leidžiama ir kas ne, ir dėl to jausis saugiai</a:t>
            </a:r>
          </a:p>
          <a:p>
            <a:r>
              <a:rPr lang="lt-LT" dirty="0" smtClean="0"/>
              <a:t>jie geriau miegos naktį , nes jausis saugiai ir ramiai</a:t>
            </a:r>
          </a:p>
          <a:p>
            <a:r>
              <a:rPr lang="lt-LT" dirty="0" smtClean="0"/>
              <a:t>jiems geriau seksis mokykloje</a:t>
            </a:r>
          </a:p>
          <a:p>
            <a:r>
              <a:rPr lang="lt-LT" dirty="0" smtClean="0"/>
              <a:t>jiems </a:t>
            </a:r>
            <a:r>
              <a:rPr lang="lt-LT" dirty="0"/>
              <a:t>nereikės siekti jūsų dėmesio kitais (</a:t>
            </a:r>
            <a:r>
              <a:rPr lang="lt-LT" dirty="0" smtClean="0"/>
              <a:t>netinkamais</a:t>
            </a:r>
            <a:r>
              <a:rPr lang="lt-LT" dirty="0"/>
              <a:t>) būdais</a:t>
            </a:r>
          </a:p>
          <a:p>
            <a:r>
              <a:rPr lang="lt-LT" dirty="0" smtClean="0"/>
              <a:t>kiekvieną kartą jie tarsi „ūgtels“</a:t>
            </a:r>
          </a:p>
          <a:p>
            <a:r>
              <a:rPr lang="lt-LT" dirty="0" smtClean="0"/>
              <a:t>jūs patys būsite labiau savimi patenkinti 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Erkeri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1092</Words>
  <Application>Microsoft Office PowerPoint</Application>
  <PresentationFormat>Demonstracija ekrane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19</vt:i4>
      </vt:variant>
    </vt:vector>
  </HeadingPairs>
  <TitlesOfParts>
    <vt:vector size="20" baseType="lpstr">
      <vt:lpstr>Office tema</vt:lpstr>
      <vt:lpstr>Taisyklės ir ribos ankstyvojo amžiaus vaikams.  Teigiamas dėmesys.</vt:lpstr>
      <vt:lpstr>Taisyklės ir ribos yra būtinos!</vt:lpstr>
      <vt:lpstr>Kokios taisyklės yra geros?</vt:lpstr>
      <vt:lpstr>Kaip nustatyti ribas ir duoti nurodymus </vt:lpstr>
      <vt:lpstr>Taisyklės ir ribos</vt:lpstr>
      <vt:lpstr>Skaidrė 6</vt:lpstr>
      <vt:lpstr>Teigiamas dėmesys, gyrimas ir atlygis</vt:lpstr>
      <vt:lpstr>Teigiamas dėmesys ir paskatinimas yra svarbu!</vt:lpstr>
      <vt:lpstr>PATARIMAI</vt:lpstr>
      <vt:lpstr>Teigiamas dėmesys,  gyrimas ir atlygis</vt:lpstr>
      <vt:lpstr>Teigiamas dėmesys</vt:lpstr>
      <vt:lpstr>PATARIMAI</vt:lpstr>
      <vt:lpstr>Teigiamas dėmesys,  gyrimas ir atlygis</vt:lpstr>
      <vt:lpstr>Gyrimas</vt:lpstr>
      <vt:lpstr>PATARIMAI</vt:lpstr>
      <vt:lpstr>Atlygis</vt:lpstr>
      <vt:lpstr>Teigiamas dėmesys,  gyrimas ir atlygis</vt:lpstr>
      <vt:lpstr>Ko tėvai trokšta savo vaikams?</vt:lpstr>
      <vt:lpstr>PATARIMAI PRADINUKŲ TĖVAMS: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Teigiamas dėmesys, gyrimas ir atlygis</dc:title>
  <dc:creator>Win7</dc:creator>
  <cp:lastModifiedBy>Win7</cp:lastModifiedBy>
  <cp:revision>39</cp:revision>
  <dcterms:created xsi:type="dcterms:W3CDTF">2013-12-11T19:01:50Z</dcterms:created>
  <dcterms:modified xsi:type="dcterms:W3CDTF">2013-12-28T12:17:18Z</dcterms:modified>
</cp:coreProperties>
</file>